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726" autoAdjust="0"/>
    <p:restoredTop sz="64540" autoAdjust="0"/>
  </p:normalViewPr>
  <p:slideViewPr>
    <p:cSldViewPr snapToGrid="0" snapToObjects="1">
      <p:cViewPr>
        <p:scale>
          <a:sx n="50" d="100"/>
          <a:sy n="50" d="100"/>
        </p:scale>
        <p:origin x="924" y="498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1176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68A2-0234-47FD-BE08-69A5E510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Dear (Lady, and Gentlemen), my name is Alojz Gomola and for today I am going to defend thesis with title: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“Obstacle avoidance based on Reach Sets”,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Which was lead by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Joao Sousa from LSTS, 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 Fernando Lobo Pereira from FEUP,  	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0D3183-1F9B-45DE-A220-2E5480A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BFB8CA2-1585-41BA-BB69-DBC364631F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5" name="Header Placeholder 5">
            <a:extLst>
              <a:ext uri="{FF2B5EF4-FFF2-40B4-BE49-F238E27FC236}">
                <a16:creationId xmlns:a16="http://schemas.microsoft.com/office/drawing/2014/main" id="{276DDB08-8302-4D93-9D24-6A9DC27B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949E8CA3-C0A8-4864-BE53-ECB12605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define the problem which is going to be solved,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0C5CBB3-80A5-4CFF-9DC2-F53C3879C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E04F701-FB50-40B7-8EAC-9861EC93A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obstacle avoidance can be taken as a “trip to a pub”,</a:t>
            </a:r>
          </a:p>
          <a:p>
            <a:pPr lvl="0"/>
            <a:r>
              <a:rPr lang="en-US" dirty="0"/>
              <a:t>Lets help this gentleman get into the fine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15FBB36-84C8-4861-9D71-46FCD9B497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979CC8-B538-4431-8F65-B7791A8A6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7C8037E-3C1E-4BF3-8957-B758526FC1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4450718-C69E-41BE-9932-44C5C544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88E762F3-4881-408F-A3E5-E8AEBE96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CAE4D7C-A571-4B81-9E3B-EE6609B8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a simple mission get from the home (red),</a:t>
            </a:r>
          </a:p>
          <a:p>
            <a:pPr lvl="0"/>
            <a:r>
              <a:rPr lang="en-US" dirty="0"/>
              <a:t>To the “Fine restaurant” (blue),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B9E9B8C4-883D-4087-B5F8-80FD69B492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A7485628-00E8-43C1-8471-FA40C7CEEC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0414CF55-641A-47A8-B676-F94F81553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3719164-B8AA-4213-97C5-BDEE334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is “Path planning problem”, we know everything,</a:t>
            </a:r>
          </a:p>
          <a:p>
            <a:pPr lvl="0"/>
            <a:r>
              <a:rPr lang="en-US" dirty="0"/>
              <a:t>We just need stick to the plan.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have forgotten my map at home, I need to use my eyes,</a:t>
            </a:r>
          </a:p>
          <a:p>
            <a:pPr lvl="0"/>
            <a:r>
              <a:rPr lang="en-US" dirty="0"/>
              <a:t>“Sensor system” to scan some surroundings,</a:t>
            </a:r>
          </a:p>
          <a:p>
            <a:pPr lvl="0"/>
            <a:r>
              <a:rPr lang="en-US" dirty="0"/>
              <a:t>I am forced to do “Continuous decision making” and adapt.</a:t>
            </a:r>
          </a:p>
          <a:p>
            <a:pPr lvl="0"/>
            <a:r>
              <a:rPr lang="en-US" dirty="0"/>
              <a:t>I am limited by my field of the vision (black box)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I am lazy I am changing my path only on </a:t>
            </a:r>
          </a:p>
          <a:p>
            <a:pPr lvl="0"/>
            <a:r>
              <a:rPr lang="en-US" dirty="0"/>
              <a:t>“Decision points” (red circle),</a:t>
            </a:r>
          </a:p>
          <a:p>
            <a:pPr lvl="0"/>
            <a:r>
              <a:rPr lang="en-US" dirty="0"/>
              <a:t>I look around and I see three possible ways,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DDD558E2-5ADC-4932-B3D8-B8882A15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44F8435E-7FF7-4A5E-B656-DD194C8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the most promising path according to</a:t>
            </a:r>
          </a:p>
          <a:p>
            <a:pPr lvl="0"/>
            <a:r>
              <a:rPr lang="en-US" dirty="0"/>
              <a:t>“Cost function”, </a:t>
            </a:r>
          </a:p>
          <a:p>
            <a:pPr lvl="0"/>
            <a:r>
              <a:rPr lang="en-US" dirty="0"/>
              <a:t>I will continue along the way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A8476B4-0FA8-476C-A8A6-ADA0D5220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29A33C9A-197F-4ADF-8094-63E4F2484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E73FA0C-178B-4A97-AD30-C1F61C783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2497DDD9-C930-4C2A-B744-D8C2D297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0CC1283-C514-45DA-8EC3-49CD41D5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8B96D25-CE40-4B86-8A50-A3E0A116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reached the next decision point,</a:t>
            </a:r>
          </a:p>
          <a:p>
            <a:pPr lvl="0"/>
            <a:r>
              <a:rPr lang="en-US" dirty="0"/>
              <a:t>I look around and I see three possible ways,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0BD524F-A67B-4E3D-97A2-59DB437E6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00FF6D-53A3-4A16-8DDE-AF1FC94B6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FF42494-59A4-4BD4-9A04-217D40157C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425DFD9-E598-4A64-AD19-8EB21D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A1EFFEF-9F54-4FDC-8E71-52DBB40CA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510E535-F015-4928-B359-DF65B7A20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to go down to my “cost function”,</a:t>
            </a:r>
          </a:p>
          <a:p>
            <a:pPr lvl="0"/>
            <a:r>
              <a:rPr lang="en-US" dirty="0"/>
              <a:t>I do next “sensor scan”, </a:t>
            </a:r>
          </a:p>
          <a:p>
            <a:pPr lvl="0"/>
            <a:r>
              <a:rPr lang="en-US" dirty="0"/>
              <a:t>I can see the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E4ED099-9EAD-4E77-A9F2-2E905FA4F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FD85124-F3A5-493F-A16D-DC9D748C5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77D8C03-F6D0-4A19-AC6F-B80624F1E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958A9A07-C9AB-4D24-9E7C-B1DDC108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“Evolving world” leads to “semi-optimal” problem solution,</a:t>
            </a:r>
          </a:p>
          <a:p>
            <a:pPr lvl="0"/>
            <a:r>
              <a:rPr lang="en-US" dirty="0"/>
              <a:t>Where the path between “decisions points” is “optimal”,</a:t>
            </a:r>
          </a:p>
          <a:p>
            <a:pPr lvl="0"/>
            <a:r>
              <a:rPr lang="en-US" dirty="0"/>
              <a:t>According to the “cost function”</a:t>
            </a:r>
          </a:p>
          <a:p>
            <a:pPr lvl="0"/>
            <a:r>
              <a:rPr lang="en-US" dirty="0"/>
              <a:t>This is getting closer to real world navigation where we are limited by our “field of vision”.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me start with short overview,</a:t>
            </a:r>
          </a:p>
          <a:p>
            <a:pPr lvl="0"/>
            <a:r>
              <a:rPr lang="en-US" dirty="0"/>
              <a:t>First there will be an introduction into Detect and Avoid,</a:t>
            </a:r>
          </a:p>
          <a:p>
            <a:pPr lvl="0"/>
            <a:r>
              <a:rPr lang="en-US" dirty="0"/>
              <a:t>Then I will outline problems which we approached,</a:t>
            </a:r>
          </a:p>
          <a:p>
            <a:pPr lvl="0"/>
            <a:r>
              <a:rPr lang="en-US" dirty="0"/>
              <a:t>The brief introduction of “Related work and used concepts”</a:t>
            </a:r>
          </a:p>
          <a:p>
            <a:pPr lvl="0"/>
            <a:r>
              <a:rPr lang="en-US" dirty="0"/>
              <a:t>Is necessary before we go trough “Proposed framework”</a:t>
            </a:r>
          </a:p>
          <a:p>
            <a:pPr lvl="0"/>
            <a:r>
              <a:rPr lang="en-US" dirty="0"/>
              <a:t>After that the test cases and performance will be shown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are others around us, lets call them “intruders”,</a:t>
            </a:r>
          </a:p>
          <a:p>
            <a:pPr lvl="0"/>
            <a:r>
              <a:rPr lang="en-US" dirty="0"/>
              <a:t>They are moving, they can harm us, but don’t want to,</a:t>
            </a:r>
          </a:p>
          <a:p>
            <a:pPr lvl="0"/>
            <a:r>
              <a:rPr lang="en-US" dirty="0"/>
              <a:t>We know their position, heading and body mass,</a:t>
            </a:r>
          </a:p>
          <a:p>
            <a:pPr lvl="0"/>
            <a:r>
              <a:rPr lang="en-US" dirty="0"/>
              <a:t>For sure, we want to avoid them,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You have contraindicating data,</a:t>
            </a:r>
          </a:p>
          <a:p>
            <a:pPr lvl="0"/>
            <a:r>
              <a:rPr lang="en-US" dirty="0"/>
              <a:t>The map is outdated, the pub was moved,</a:t>
            </a:r>
          </a:p>
          <a:p>
            <a:pPr lvl="0"/>
            <a:r>
              <a:rPr lang="en-US" dirty="0"/>
              <a:t>You need to determine what is the true,</a:t>
            </a:r>
          </a:p>
          <a:p>
            <a:pPr lvl="0"/>
            <a:r>
              <a:rPr lang="en-US" dirty="0"/>
              <a:t>You need to fuse data in 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When we managed to avoid intruders, the problem is,</a:t>
            </a:r>
          </a:p>
          <a:p>
            <a:pPr lvl="0"/>
            <a:r>
              <a:rPr lang="en-US" dirty="0"/>
              <a:t>Still standing folk, or “static restrictions”,</a:t>
            </a:r>
          </a:p>
          <a:p>
            <a:pPr lvl="0"/>
            <a:r>
              <a:rPr lang="en-US" dirty="0"/>
              <a:t>There are vigilantes they will fine you,</a:t>
            </a:r>
          </a:p>
          <a:p>
            <a:pPr lvl="0"/>
            <a:r>
              <a:rPr lang="en-US" dirty="0"/>
              <a:t>They are considered “hard constraints”,</a:t>
            </a:r>
          </a:p>
          <a:p>
            <a:pPr lvl="0"/>
            <a:r>
              <a:rPr lang="en-US" dirty="0"/>
              <a:t>There are grannies who are just going to tell on you,</a:t>
            </a:r>
          </a:p>
          <a:p>
            <a:pPr lvl="0"/>
            <a:r>
              <a:rPr lang="en-US" dirty="0"/>
              <a:t>They are considered “soft constraints”,</a:t>
            </a:r>
          </a:p>
          <a:p>
            <a:pPr lvl="0"/>
            <a:r>
              <a:rPr lang="en-US" dirty="0"/>
              <a:t>The parallel are the airspace restrictions,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Try to avoid “static restrictions”, take long detour (red line)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semi-optimal (continuous-decision making) with given restrictions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try to avoid hash weather conditions, which acts like:</a:t>
            </a:r>
          </a:p>
          <a:p>
            <a:pPr lvl="0"/>
            <a:r>
              <a:rPr lang="en-US" dirty="0"/>
              <a:t>1. “Moving constraint”, or,</a:t>
            </a:r>
          </a:p>
          <a:p>
            <a:pPr lvl="0"/>
            <a:r>
              <a:rPr lang="en-US" dirty="0"/>
              <a:t>2. “Static constraint”,</a:t>
            </a:r>
          </a:p>
          <a:p>
            <a:pPr lvl="0"/>
            <a:r>
              <a:rPr lang="en-US" dirty="0"/>
              <a:t>Some prioritization needs to be implemented in our,</a:t>
            </a:r>
          </a:p>
          <a:p>
            <a:pPr lvl="0"/>
            <a:r>
              <a:rPr lang="en-US" dirty="0"/>
              <a:t>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prioritization of “constraints” is like follow:</a:t>
            </a:r>
          </a:p>
          <a:p>
            <a:pPr lvl="0"/>
            <a:r>
              <a:rPr lang="en-US" dirty="0"/>
              <a:t>Rather get yelled by granny than catching a cold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red path is crossing grannies territory, breaking “soft static constraint”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D00E0D0-EA81-46B1-86DE-818517D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6195897-C297-4666-B89F-74A79BDB6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 is necessary to obey the authority, in traffic, society, </a:t>
            </a:r>
          </a:p>
          <a:p>
            <a:pPr lvl="0"/>
            <a:r>
              <a:rPr lang="en-US" dirty="0"/>
              <a:t>Especially in “Airspace”,</a:t>
            </a:r>
          </a:p>
          <a:p>
            <a:pPr lvl="0"/>
            <a:r>
              <a:rPr lang="en-US" dirty="0"/>
              <a:t>The different airspaces implements different rules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490E4E0-DD19-4F19-9B9D-63D92F7510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839094-57FC-4A65-841B-B0C349D76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FAEF974-B43E-483D-A649-BCEE23C6E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7390D59-8DB7-4FC5-9AA7-AE76F6149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say that UAS classifies for every time operational 3D space into four categories:</a:t>
            </a:r>
          </a:p>
          <a:p>
            <a:pPr lvl="0"/>
            <a:r>
              <a:rPr lang="en-US" dirty="0"/>
              <a:t>1. Free -where it can move</a:t>
            </a:r>
          </a:p>
          <a:p>
            <a:pPr lvl="0"/>
            <a:r>
              <a:rPr lang="en-US" dirty="0"/>
              <a:t>2. Occupied – where crash happens,</a:t>
            </a:r>
          </a:p>
          <a:p>
            <a:pPr lvl="0"/>
            <a:r>
              <a:rPr lang="en-US" dirty="0"/>
              <a:t>3. Uncertain – out of our knowledge</a:t>
            </a:r>
          </a:p>
          <a:p>
            <a:pPr lvl="0"/>
            <a:r>
              <a:rPr lang="en-US" dirty="0"/>
              <a:t>4. Restricted – other threat,</a:t>
            </a:r>
          </a:p>
          <a:p>
            <a:pPr lvl="0"/>
            <a:r>
              <a:rPr lang="en-US" dirty="0"/>
              <a:t>The space classification (4.10) is result of “Data fusion” (4.19)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	The data fusion will be discussed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 UAS is flying a mission given as a set of ordered waypoints (4.6),</a:t>
            </a:r>
          </a:p>
          <a:p>
            <a:pPr lvl="0"/>
            <a:r>
              <a:rPr lang="en-US" sz="1400" dirty="0"/>
              <a:t>The goal is to keep the distance to any occupied space greater than some margin (4.21),</a:t>
            </a:r>
          </a:p>
          <a:p>
            <a:pPr lvl="0"/>
            <a:r>
              <a:rPr lang="en-US" sz="1400" dirty="0"/>
              <a:t>Under following assumption:</a:t>
            </a:r>
          </a:p>
          <a:p>
            <a:pPr lvl="0"/>
            <a:r>
              <a:rPr lang="en-US" sz="1400" dirty="0"/>
              <a:t>1. Sensor readings are clear,</a:t>
            </a:r>
          </a:p>
          <a:p>
            <a:pPr lvl="0"/>
            <a:r>
              <a:rPr lang="en-US" sz="1400" dirty="0"/>
              <a:t>2. There are no intruder for now,</a:t>
            </a:r>
          </a:p>
          <a:p>
            <a:pPr lvl="0"/>
            <a:r>
              <a:rPr lang="en-US" sz="1400" dirty="0"/>
              <a:t>3. The airspace is unrestricted,</a:t>
            </a:r>
          </a:p>
          <a:p>
            <a:pPr lvl="0"/>
            <a:r>
              <a:rPr lang="en-US" sz="1400" dirty="0"/>
              <a:t>4. The waypoints are reachable,</a:t>
            </a:r>
          </a:p>
          <a:p>
            <a:pPr lvl="0"/>
            <a:r>
              <a:rPr lang="en-US" sz="1400" dirty="0"/>
              <a:t>5. UAS constant speed,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Some assumptions are relaxed over time,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“Basic avoidance problem” is like follow:</a:t>
            </a:r>
          </a:p>
          <a:p>
            <a:pPr lvl="0"/>
            <a:r>
              <a:rPr lang="en-US" dirty="0"/>
              <a:t>1.UAS is equipped with LiDAR sensor, </a:t>
            </a:r>
            <a:r>
              <a:rPr lang="en-US" dirty="0" err="1"/>
              <a:t>flyes</a:t>
            </a:r>
            <a:r>
              <a:rPr lang="en-US" dirty="0"/>
              <a:t> over open space with static obstacles only,</a:t>
            </a:r>
          </a:p>
          <a:p>
            <a:pPr lvl="0"/>
            <a:r>
              <a:rPr lang="en-US" dirty="0"/>
              <a:t>2.The “Restricted space” is out of question,</a:t>
            </a:r>
          </a:p>
          <a:p>
            <a:pPr lvl="0"/>
            <a:r>
              <a:rPr lang="en-US" dirty="0"/>
              <a:t>3.There is only “vehicle dynamic constraints”</a:t>
            </a:r>
          </a:p>
          <a:p>
            <a:pPr lvl="0"/>
            <a:r>
              <a:rPr lang="en-US" dirty="0"/>
              <a:t>The following needs to be established:</a:t>
            </a:r>
          </a:p>
          <a:p>
            <a:pPr lvl="0"/>
            <a:r>
              <a:rPr lang="en-US" dirty="0"/>
              <a:t>1. Avoidance loop – for immediate decisions (6.6.2)</a:t>
            </a:r>
          </a:p>
          <a:p>
            <a:pPr lvl="0"/>
            <a:r>
              <a:rPr lang="en-US" dirty="0"/>
              <a:t>2. Navigation loop -  for decision point management (6.6.1)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main goal of the thesis was to develop a framework, </a:t>
            </a:r>
          </a:p>
          <a:p>
            <a:pPr lvl="0"/>
            <a:r>
              <a:rPr lang="en-US" dirty="0"/>
              <a:t>Which is capable to fly in “non-segregated airspace”,</a:t>
            </a:r>
          </a:p>
          <a:p>
            <a:pPr lvl="0"/>
            <a:r>
              <a:rPr lang="en-US" dirty="0"/>
              <a:t>Lets start with short introduction</a:t>
            </a:r>
          </a:p>
          <a:p>
            <a:r>
              <a:rPr lang="en-US" b="1" dirty="0"/>
              <a:t>Note: </a:t>
            </a:r>
            <a:r>
              <a:rPr lang="en-US" dirty="0"/>
              <a:t> All Airspace related rules and constraints can be found in chapter 2. This section is only a short introduction.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us introduce intruders, </a:t>
            </a:r>
          </a:p>
          <a:p>
            <a:pPr lvl="0"/>
            <a:r>
              <a:rPr lang="en-US" dirty="0"/>
              <a:t>1. We read their position over ADS-B broadcast,</a:t>
            </a:r>
          </a:p>
          <a:p>
            <a:pPr lvl="0"/>
            <a:r>
              <a:rPr lang="en-US" dirty="0"/>
              <a:t>2. The “Sensor fusion” needs to fuse two sensors,</a:t>
            </a:r>
          </a:p>
          <a:p>
            <a:pPr lvl="0"/>
            <a:r>
              <a:rPr lang="en-US" dirty="0"/>
              <a:t>3. “Flight corridors” as added “hard constraints”,</a:t>
            </a:r>
          </a:p>
          <a:p>
            <a:pPr lvl="0"/>
            <a:r>
              <a:rPr lang="en-US" dirty="0"/>
              <a:t>Problems to be addressed:</a:t>
            </a:r>
          </a:p>
          <a:p>
            <a:pPr lvl="0"/>
            <a:r>
              <a:rPr lang="en-US" dirty="0"/>
              <a:t>1. How to model “intruder intersection” in “operational space”, </a:t>
            </a:r>
          </a:p>
          <a:p>
            <a:pPr lvl="0"/>
            <a:r>
              <a:rPr lang="en-US" dirty="0"/>
              <a:t>2. including future “corridors”.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Let us add “static constraints” and restrictions, originating from:</a:t>
            </a:r>
          </a:p>
          <a:p>
            <a:pPr lvl="0"/>
            <a:r>
              <a:rPr lang="en-US" sz="1400" dirty="0"/>
              <a:t>1. Terrain Map – from our previous flights</a:t>
            </a:r>
          </a:p>
          <a:p>
            <a:pPr lvl="0"/>
            <a:r>
              <a:rPr lang="en-US" sz="1400" dirty="0"/>
              <a:t>2. Obstacle Map – from future UTM,</a:t>
            </a:r>
          </a:p>
          <a:p>
            <a:pPr lvl="0"/>
            <a:r>
              <a:rPr lang="en-US" sz="1400" dirty="0"/>
              <a:t>3. Flight restrictions – from airspace authority,</a:t>
            </a:r>
          </a:p>
          <a:p>
            <a:pPr lvl="0"/>
            <a:r>
              <a:rPr lang="en-US" sz="1400" dirty="0"/>
              <a:t>The data fusion now needs to handle prioritization,</a:t>
            </a:r>
          </a:p>
          <a:p>
            <a:pPr lvl="0"/>
            <a:r>
              <a:rPr lang="en-US" sz="1400" dirty="0"/>
              <a:t> Evaluate the threat potential,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Refer to the map from the introduction for “restricted airspace”. </a:t>
            </a:r>
          </a:p>
          <a:p>
            <a:pPr lvl="0"/>
            <a:r>
              <a:rPr lang="en-US" sz="1400" dirty="0"/>
              <a:t>The supplement ratings needed to be introduced, like visibility (6.13) and static constraints (6.5.3)</a:t>
            </a:r>
          </a:p>
          <a:p>
            <a:pPr lvl="0"/>
            <a:r>
              <a:rPr lang="en-US" sz="1400" dirty="0"/>
              <a:t>The final form of data fusion has been outlined (6.5.4)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weather compliance is necessary for controlled airspace integration, considering the average UAS size,</a:t>
            </a:r>
          </a:p>
          <a:p>
            <a:pPr lvl="0"/>
            <a:r>
              <a:rPr lang="en-US" sz="1600" dirty="0"/>
              <a:t>1. The weather consists of static phenomenon like focused storm or moving phenomenon like wind gusts,</a:t>
            </a:r>
          </a:p>
          <a:p>
            <a:pPr lvl="0"/>
            <a:r>
              <a:rPr lang="en-US" sz="1600" dirty="0"/>
              <a:t>This introduces a new type of “moving constraint” which needs to be accounted from greater range,</a:t>
            </a:r>
          </a:p>
          <a:p>
            <a:pPr lvl="0"/>
            <a:r>
              <a:rPr lang="en-US" sz="1600" dirty="0"/>
              <a:t>2. Depending on the UAS construction and future durability requirements, </a:t>
            </a:r>
          </a:p>
          <a:p>
            <a:pPr lvl="0"/>
            <a:r>
              <a:rPr lang="en-US" sz="1600" dirty="0"/>
              <a:t>Some of the weather cases may be ignored, this gives us “soft constraints”.</a:t>
            </a:r>
          </a:p>
          <a:p>
            <a:r>
              <a:rPr lang="en-US" sz="1600" b="1" dirty="0"/>
              <a:t>[Note]</a:t>
            </a:r>
            <a:endParaRPr lang="en-US" sz="1600" dirty="0"/>
          </a:p>
          <a:p>
            <a:r>
              <a:rPr lang="en-US" sz="1600" dirty="0"/>
              <a:t>Weather covers all types of constraints due its phenomena variability.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final step for airspace integration is authority obedience,	</a:t>
            </a:r>
          </a:p>
          <a:p>
            <a:pPr lvl="0"/>
            <a:r>
              <a:rPr lang="en-US" dirty="0"/>
              <a:t>The avoidance and navigation mechanisms needs to adhere to “rule of the air”  dependent on “airspace context”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goal is to provide the answer to given challenges.</a:t>
            </a:r>
          </a:p>
          <a:p>
            <a:pPr lvl="0"/>
            <a:r>
              <a:rPr lang="en-US" dirty="0"/>
              <a:t>We need a tools for:</a:t>
            </a:r>
          </a:p>
          <a:p>
            <a:pPr lvl="0"/>
            <a:r>
              <a:rPr lang="en-US" dirty="0"/>
              <a:t>1. An UAS discrete control,</a:t>
            </a:r>
          </a:p>
          <a:p>
            <a:pPr lvl="0"/>
            <a:r>
              <a:rPr lang="en-US" dirty="0"/>
              <a:t>2. Surroundings surveillance,</a:t>
            </a:r>
          </a:p>
          <a:p>
            <a:pPr lvl="0"/>
            <a:r>
              <a:rPr lang="en-US" dirty="0"/>
              <a:t>3. Short-term/Long term navigation,</a:t>
            </a:r>
          </a:p>
          <a:p>
            <a:pPr lvl="0"/>
            <a:r>
              <a:rPr lang="en-US" dirty="0"/>
              <a:t>4. Reach set estimation/approximation</a:t>
            </a:r>
          </a:p>
          <a:p>
            <a:r>
              <a:rPr lang="en-US" dirty="0"/>
              <a:t>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There is special type of “hybrid automaton” called, </a:t>
            </a:r>
          </a:p>
          <a:p>
            <a:pPr lvl="0"/>
            <a:r>
              <a:rPr lang="en-US" sz="1400" dirty="0"/>
              <a:t>“movement automaton”, which provides sufficient,</a:t>
            </a:r>
          </a:p>
          <a:p>
            <a:pPr lvl="0"/>
            <a:r>
              <a:rPr lang="en-US" sz="1400" dirty="0"/>
              <a:t>abstraction to be reused on different platforms</a:t>
            </a:r>
          </a:p>
          <a:p>
            <a:pPr lvl="0"/>
            <a:r>
              <a:rPr lang="en-US" sz="1400" dirty="0"/>
              <a:t>“Our movement automaton” is based on work of,</a:t>
            </a:r>
          </a:p>
          <a:p>
            <a:pPr lvl="0"/>
            <a:r>
              <a:rPr lang="en-US" sz="1400" dirty="0"/>
              <a:t>“</a:t>
            </a:r>
            <a:r>
              <a:rPr lang="en-US" sz="1400" dirty="0" err="1"/>
              <a:t>Emillio</a:t>
            </a:r>
            <a:r>
              <a:rPr lang="en-US" sz="1400" dirty="0"/>
              <a:t> </a:t>
            </a:r>
            <a:r>
              <a:rPr lang="en-US" sz="1400" dirty="0" err="1"/>
              <a:t>Frazolli</a:t>
            </a:r>
            <a:r>
              <a:rPr lang="en-US" sz="1400" dirty="0"/>
              <a:t>”,</a:t>
            </a:r>
          </a:p>
          <a:p>
            <a:pPr lvl="0"/>
            <a:r>
              <a:rPr lang="en-US" sz="1400" dirty="0"/>
              <a:t>Movement automaton </a:t>
            </a:r>
            <a:r>
              <a:rPr lang="en-US" sz="1400" dirty="0" err="1"/>
              <a:t>hase</a:t>
            </a:r>
            <a:r>
              <a:rPr lang="en-US" sz="1400" dirty="0"/>
              <a:t> the finite set of possible, </a:t>
            </a:r>
          </a:p>
          <a:p>
            <a:pPr lvl="0"/>
            <a:r>
              <a:rPr lang="en-US" sz="1400" dirty="0"/>
              <a:t>movements, which supports determinism (green picture)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In the picture you can see the example of used movement set [red plane is origin], [cyan/magenta plane after movement] 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world map is represented as a set of cells,</a:t>
            </a:r>
          </a:p>
          <a:p>
            <a:pPr lvl="0"/>
            <a:r>
              <a:rPr lang="en-US" sz="1600" dirty="0"/>
              <a:t>Each cell has a rated property, like visibility, reachability,</a:t>
            </a:r>
          </a:p>
          <a:p>
            <a:pPr lvl="0"/>
            <a:r>
              <a:rPr lang="en-US" sz="1600" dirty="0"/>
              <a:t>The “Data fusion” procedure which evaluates these properties is based on work of Gustafson and </a:t>
            </a:r>
            <a:r>
              <a:rPr lang="en-US" sz="1600" dirty="0" err="1"/>
              <a:t>Ramasy</a:t>
            </a:r>
            <a:r>
              <a:rPr lang="en-US" sz="1600" dirty="0"/>
              <a:t>,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From left to right (examples of properties):</a:t>
            </a:r>
          </a:p>
          <a:p>
            <a:pPr lvl="0"/>
            <a:r>
              <a:rPr lang="en-US" sz="1600" dirty="0"/>
              <a:t>1. Intruder intersection rate</a:t>
            </a:r>
          </a:p>
          <a:p>
            <a:pPr lvl="0"/>
            <a:r>
              <a:rPr lang="en-US" sz="1600" dirty="0"/>
              <a:t>2. Obstacle map rate</a:t>
            </a:r>
          </a:p>
          <a:p>
            <a:pPr lvl="0"/>
            <a:r>
              <a:rPr lang="en-US" sz="1600" dirty="0"/>
              <a:t>3. LiDAR hit count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navigation is understood as joint of multiple immediate decisions to achieve,</a:t>
            </a:r>
          </a:p>
          <a:p>
            <a:pPr lvl="0"/>
            <a:r>
              <a:rPr lang="en-US" dirty="0"/>
              <a:t>“long-term safe path” between waypoints.</a:t>
            </a:r>
          </a:p>
          <a:p>
            <a:pPr lvl="0"/>
            <a:r>
              <a:rPr lang="en-US" dirty="0"/>
              <a:t>The Sabatini and </a:t>
            </a:r>
            <a:r>
              <a:rPr lang="en-US" dirty="0" err="1"/>
              <a:t>Gardi</a:t>
            </a:r>
            <a:r>
              <a:rPr lang="en-US" dirty="0"/>
              <a:t> laid out the base for UAS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From left to right:</a:t>
            </a:r>
          </a:p>
          <a:p>
            <a:pPr lvl="0"/>
            <a:r>
              <a:rPr lang="en-US" dirty="0"/>
              <a:t>1. Simplified navigation framework structure,</a:t>
            </a:r>
          </a:p>
          <a:p>
            <a:pPr lvl="0"/>
            <a:r>
              <a:rPr lang="en-US" dirty="0"/>
              <a:t>2. Simplified navigation activity diagram,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reach set defines where can UAS fly from initial position in given time frame,</a:t>
            </a:r>
          </a:p>
          <a:p>
            <a:pPr lvl="0"/>
            <a:r>
              <a:rPr lang="en-US" sz="1600" dirty="0"/>
              <a:t>We want to have finite count of possibilities to guarantee finite time solution,</a:t>
            </a:r>
          </a:p>
          <a:p>
            <a:pPr lvl="0"/>
            <a:r>
              <a:rPr lang="en-US" sz="1600" dirty="0"/>
              <a:t>The “lattice trajectory tree” fulfils this purpose,</a:t>
            </a:r>
          </a:p>
          <a:p>
            <a:pPr lvl="0"/>
            <a:r>
              <a:rPr lang="en-US" sz="1600" dirty="0"/>
              <a:t>The work of LaValle, </a:t>
            </a:r>
            <a:r>
              <a:rPr lang="en-US" sz="1600" dirty="0" err="1"/>
              <a:t>Gessel</a:t>
            </a:r>
            <a:r>
              <a:rPr lang="en-US" sz="1600" dirty="0"/>
              <a:t>, and, Esposito are used as base for our algorithm.</a:t>
            </a:r>
          </a:p>
          <a:p>
            <a:r>
              <a:rPr lang="en-US" sz="1600" b="1" dirty="0"/>
              <a:t>Note:</a:t>
            </a:r>
            <a:endParaRPr lang="en-US" sz="1600" dirty="0"/>
          </a:p>
          <a:p>
            <a:pPr lvl="0"/>
            <a:r>
              <a:rPr lang="en-US" sz="1600" dirty="0"/>
              <a:t>On the picture the “reach set approximation” for truck in different starting positions</a:t>
            </a:r>
          </a:p>
          <a:p>
            <a:r>
              <a:rPr lang="en-US" sz="1600" b="1" dirty="0"/>
              <a:t>Your Notes:</a:t>
            </a:r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That’s all for the introduction, </a:t>
            </a:r>
          </a:p>
          <a:p>
            <a:pPr lvl="0"/>
            <a:r>
              <a:rPr lang="en-US" dirty="0"/>
              <a:t>Let us get to the proposed framework,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airspace vertical classification based on altitude,</a:t>
            </a:r>
          </a:p>
          <a:p>
            <a:pPr lvl="0"/>
            <a:r>
              <a:rPr lang="en-US" dirty="0"/>
              <a:t>Different rules and authorities applies on different </a:t>
            </a:r>
          </a:p>
          <a:p>
            <a:pPr lvl="0"/>
            <a:r>
              <a:rPr lang="en-US" dirty="0"/>
              <a:t>“flight levels”,</a:t>
            </a:r>
          </a:p>
          <a:p>
            <a:pPr lvl="0"/>
            <a:r>
              <a:rPr lang="en-US" dirty="0"/>
              <a:t> “C class airspace” is where passenger planes operates</a:t>
            </a:r>
          </a:p>
          <a:p>
            <a:r>
              <a:rPr lang="en-US" b="1" dirty="0"/>
              <a:t>Note:</a:t>
            </a:r>
            <a:r>
              <a:rPr lang="en-US" dirty="0"/>
              <a:t> There is slight difference between countries, this example is valid for Czech/Slovak Republic.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framework works like follow:</a:t>
            </a:r>
          </a:p>
          <a:p>
            <a:pPr lvl="0"/>
            <a:r>
              <a:rPr lang="en-US" sz="1600" dirty="0"/>
              <a:t>1. The entry point is Data fusion (green &lt;plane&gt; box),</a:t>
            </a:r>
          </a:p>
          <a:p>
            <a:pPr lvl="0"/>
            <a:r>
              <a:rPr lang="en-US" sz="1600" dirty="0"/>
              <a:t>2. Data fusion gives “Situation overview” to “Avoidance Run”,</a:t>
            </a:r>
          </a:p>
          <a:p>
            <a:pPr lvl="0"/>
            <a:r>
              <a:rPr lang="en-US" sz="1600" dirty="0"/>
              <a:t>3. “Avoidance Run” (orange box) stores the situation in “Grid”,</a:t>
            </a:r>
          </a:p>
          <a:p>
            <a:pPr lvl="0"/>
            <a:r>
              <a:rPr lang="en-US" sz="1600" dirty="0"/>
              <a:t>4. The “Situational Assessment” (blue box) based on “Goal waypoint” and “rules” selects the most feasible “short-term avoidance trajectory” from the reach set.</a:t>
            </a:r>
          </a:p>
          <a:p>
            <a:pPr lvl="0"/>
            <a:r>
              <a:rPr lang="en-US" sz="1600" dirty="0"/>
              <a:t>5. The “Navigation loop” is responsible for long term navigation.</a:t>
            </a:r>
          </a:p>
          <a:p>
            <a:pPr lvl="0"/>
            <a:r>
              <a:rPr lang="en-US" sz="1600" dirty="0"/>
              <a:t>6. The movement automaton is responsible for “reference path translation”</a:t>
            </a:r>
          </a:p>
          <a:p>
            <a:pPr lvl="0"/>
            <a:r>
              <a:rPr lang="en-US" sz="1600" dirty="0"/>
              <a:t>Then let us look on details.	</a:t>
            </a:r>
          </a:p>
          <a:p>
            <a:r>
              <a:rPr lang="en-US" sz="1600" b="1" dirty="0"/>
              <a:t>Your Notes:</a:t>
            </a:r>
            <a:endParaRPr lang="en-US" sz="1600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controlled plant (sec. 6.2) for UAS model, is continuous time system, (dramatic pause, click)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UAS model is simple 3D unicycle, </a:t>
            </a:r>
          </a:p>
          <a:p>
            <a:pPr lvl="0"/>
            <a:r>
              <a:rPr lang="en-US" dirty="0"/>
              <a:t>With position (GCF) and orientation (GCF) as a state (6.1)</a:t>
            </a:r>
          </a:p>
          <a:p>
            <a:pPr lvl="0"/>
            <a:r>
              <a:rPr lang="en-US" dirty="0"/>
              <a:t>And control input as scalar velocity and angular velocity (6.2),</a:t>
            </a:r>
          </a:p>
          <a:p>
            <a:pPr lvl="0"/>
            <a:r>
              <a:rPr lang="en-US" dirty="0"/>
              <a:t>The model is then given by set of equations (6.4).</a:t>
            </a:r>
          </a:p>
          <a:p>
            <a:r>
              <a:rPr lang="en-US" b="1" dirty="0"/>
              <a:t>Note: </a:t>
            </a:r>
            <a:endParaRPr lang="en-US" dirty="0"/>
          </a:p>
          <a:p>
            <a:pPr lvl="0"/>
            <a:r>
              <a:rPr lang="en-US" dirty="0"/>
              <a:t>The simple model was used to ease reach set estimation experimentation,</a:t>
            </a:r>
          </a:p>
          <a:p>
            <a:pPr lvl="0"/>
            <a:r>
              <a:rPr lang="en-US" dirty="0"/>
              <a:t>The angular velocities are decoupled,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1" dirty="0"/>
              <a:t>Speech:</a:t>
            </a:r>
            <a:endParaRPr lang="en-US" dirty="0"/>
          </a:p>
          <a:p>
            <a:pPr lvl="0"/>
            <a:r>
              <a:rPr lang="en-US" dirty="0"/>
              <a:t>The UAS is controlled via Movement automaton</a:t>
            </a:r>
          </a:p>
          <a:p>
            <a:pPr lvl="0"/>
            <a:r>
              <a:rPr lang="en-US" dirty="0"/>
              <a:t>Movement automaton consumes commands – movements,</a:t>
            </a:r>
          </a:p>
          <a:p>
            <a:pPr lvl="0"/>
            <a:r>
              <a:rPr lang="en-US" dirty="0"/>
              <a:t>In the picture you can see example of simple Copter movement automaton, with four movements,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movement automaton is just hybrid automaton with enforced state changes.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movement set is a set of automaton states,</a:t>
            </a:r>
          </a:p>
          <a:p>
            <a:pPr lvl="0"/>
            <a:r>
              <a:rPr lang="en-US" dirty="0"/>
              <a:t>For our model there is a possibility to deriver nine (9) “elementary movements” (6.11),</a:t>
            </a:r>
          </a:p>
          <a:p>
            <a:pPr lvl="0"/>
            <a:r>
              <a:rPr lang="en-US" dirty="0"/>
              <a:t>In the picture the red plane shows the position before movement application, other colors after movement application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Similar movement set can be achieved for many UAS models,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175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buffer is created by chaining multiple elementary movements as command chain,</a:t>
            </a:r>
          </a:p>
          <a:p>
            <a:pPr lvl="0"/>
            <a:r>
              <a:rPr lang="en-US" dirty="0"/>
              <a:t>The command chain is stored in Buffer structure (6.12),</a:t>
            </a:r>
          </a:p>
          <a:p>
            <a:pPr lvl="0"/>
            <a:r>
              <a:rPr lang="en-US" dirty="0"/>
              <a:t>The movement automaton continuously consumes buffer to control UAS over trajectory,</a:t>
            </a:r>
          </a:p>
          <a:p>
            <a:pPr lvl="0"/>
            <a:r>
              <a:rPr lang="en-US" dirty="0"/>
              <a:t>The trajectory for some initial state and buffer is given as,</a:t>
            </a:r>
          </a:p>
          <a:p>
            <a:pPr lvl="0"/>
            <a:r>
              <a:rPr lang="en-US" dirty="0"/>
              <a:t>The chain of the state changes with corresponding movement applications (6.13).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Reach set is used for decision making,</a:t>
            </a:r>
          </a:p>
          <a:p>
            <a:pPr lvl="0"/>
            <a:r>
              <a:rPr lang="en-US" dirty="0"/>
              <a:t>It can be imagined as “tree of trajectories”,</a:t>
            </a:r>
          </a:p>
          <a:p>
            <a:pPr lvl="0"/>
            <a:r>
              <a:rPr lang="en-US" dirty="0"/>
              <a:t>Example: Reach set using our method (red) in Field of vision (aquamarine),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horizontal plane restrictions, </a:t>
            </a:r>
          </a:p>
          <a:p>
            <a:pPr lvl="0"/>
            <a:r>
              <a:rPr lang="en-US" dirty="0"/>
              <a:t>Airspace authority can prohibit operations in specific area,</a:t>
            </a:r>
          </a:p>
          <a:p>
            <a:pPr lvl="0"/>
            <a:r>
              <a:rPr lang="en-US" dirty="0"/>
              <a:t>For example the “orange rectangle” was marked as</a:t>
            </a:r>
          </a:p>
          <a:p>
            <a:pPr lvl="0"/>
            <a:r>
              <a:rPr lang="en-US" dirty="0"/>
              <a:t>”Restricted Area”,</a:t>
            </a:r>
          </a:p>
          <a:p>
            <a:pPr lvl="0"/>
            <a:r>
              <a:rPr lang="en-US" dirty="0"/>
              <a:t>Due the “Military exercise”.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 implemented as Matlab simulation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B3DEB1A2-9FBC-45BD-8DA8-F980F289F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AB7BCA8-160B-4502-9413-3A700CEEDC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2E5C170-6EFA-485A-9703-4AB58CABE6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7A637F7E-729A-4C86-86EC-A0BB33D21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9F8EC5BD-7F82-40E1-85F0-8488A0D9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ADS-B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example of cuboid coatings (dark blue) with virtual convex coating (magenta, cyan, yellow, red)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DB75428-6241-4815-A07F-D75131FC8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23E490-AEF4-4BB2-9CA2-8DA7B29FBB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22BB774B-91C5-492F-A5CE-DB11A9D6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AD46F0-B427-4E1D-ABA8-FDD6CC33ED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365D846-7A2B-4871-9766-81B28B5D4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As for the planes there is ATM, the similar concept is applied for UAS, The UAS Traffic Management system is established by “EASA” in EU,</a:t>
            </a:r>
          </a:p>
          <a:p>
            <a:pPr lvl="0"/>
            <a:r>
              <a:rPr lang="en-US" dirty="0"/>
              <a:t>You can see examples of UAS operations:</a:t>
            </a:r>
          </a:p>
          <a:p>
            <a:pPr lvl="0"/>
            <a:r>
              <a:rPr lang="en-US" dirty="0"/>
              <a:t>	1. Free flight,</a:t>
            </a:r>
          </a:p>
          <a:p>
            <a:pPr lvl="0"/>
            <a:r>
              <a:rPr lang="en-US" dirty="0"/>
              <a:t>	2. Corridor like navigation,</a:t>
            </a:r>
          </a:p>
          <a:p>
            <a:pPr lvl="0"/>
            <a:r>
              <a:rPr lang="en-US" dirty="0"/>
              <a:t>	3. Authority enforcement,</a:t>
            </a:r>
          </a:p>
          <a:p>
            <a:pPr lvl="0"/>
            <a:r>
              <a:rPr lang="en-US" dirty="0"/>
              <a:t>The latest has been implemented in our work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14457D6-5F97-49E0-AD3E-65F7770E2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C2555117-239B-40B8-8E4A-87EDCF3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11D559D-E019-44F4-83D6-31C402019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6AAAC7B-0714-41DC-92C5-0DAD7EE77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64E9DC2-0241-4F7C-886D-E3047CB8D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8D940D16-86F6-4696-A547-55C220F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5597CD-66DA-4451-AC22-681A2C8C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6AD4FB-A4B7-4F37-B97D-D925BEF54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A010EA-BCD5-44F9-AE62-9641337A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78BBB9-5525-4743-BDB0-318F0E55B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DAF1FA7-395C-440A-B19F-AB9350330D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F9564AD-B895-4988-A254-1EB6F0303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aviation is using “Well clear distance”</a:t>
            </a:r>
          </a:p>
          <a:p>
            <a:pPr lvl="0"/>
            <a:r>
              <a:rPr lang="en-US" dirty="0"/>
              <a:t>The bigger barrel is called “Well clear margin”</a:t>
            </a:r>
          </a:p>
          <a:p>
            <a:pPr lvl="0"/>
            <a:r>
              <a:rPr lang="en-US" dirty="0"/>
              <a:t>Which is considered as “warning zone”</a:t>
            </a:r>
          </a:p>
          <a:p>
            <a:pPr lvl="0"/>
            <a:r>
              <a:rPr lang="en-US" dirty="0"/>
              <a:t>No plane should enter that zone</a:t>
            </a:r>
          </a:p>
          <a:p>
            <a:pPr lvl="0"/>
            <a:r>
              <a:rPr lang="en-US" dirty="0"/>
              <a:t>The smaller barrel is called “near miss margin”,</a:t>
            </a:r>
          </a:p>
          <a:p>
            <a:pPr lvl="0"/>
            <a:r>
              <a:rPr lang="en-US" dirty="0"/>
              <a:t>Entrance is considered as a “serious incident”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dirty="0"/>
              <a:t>UAS </a:t>
            </a:r>
            <a:r>
              <a:rPr lang="en-US" dirty="0"/>
              <a:t>is interacting with </a:t>
            </a:r>
            <a:r>
              <a:rPr lang="en-US" b="1" dirty="0"/>
              <a:t>obstacles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- </a:t>
            </a:r>
            <a:r>
              <a:rPr lang="en-US" b="1" dirty="0"/>
              <a:t>Static</a:t>
            </a:r>
            <a:r>
              <a:rPr lang="en-US" dirty="0"/>
              <a:t> not changing position with time, like buildings,</a:t>
            </a:r>
          </a:p>
          <a:p>
            <a:pPr lvl="0"/>
            <a:r>
              <a:rPr lang="en-US" dirty="0"/>
              <a:t>- Moving which are not trying to harm us – </a:t>
            </a:r>
            <a:r>
              <a:rPr lang="en-US" b="1" dirty="0"/>
              <a:t>Intruders,</a:t>
            </a:r>
            <a:endParaRPr lang="en-US" dirty="0"/>
          </a:p>
          <a:p>
            <a:pPr lvl="0"/>
            <a:r>
              <a:rPr lang="en-US" dirty="0"/>
              <a:t>- Moving which are trying to harm us – </a:t>
            </a:r>
            <a:r>
              <a:rPr lang="en-US" b="1" dirty="0"/>
              <a:t>adversaries,</a:t>
            </a: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 The work does not consider “adversaries”,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r>
              <a:rPr lang="en-US" dirty="0"/>
              <a:t>Calculates Collision Cases,</a:t>
            </a:r>
          </a:p>
          <a:p>
            <a:r>
              <a:rPr lang="en-US" dirty="0"/>
              <a:t>Creates solution</a:t>
            </a:r>
          </a:p>
          <a:p>
            <a:r>
              <a:rPr lang="en-US" dirty="0"/>
              <a:t>Send Directives and Monitor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b="1" dirty="0"/>
              <a:t>Speech: </a:t>
            </a:r>
            <a:endParaRPr lang="en-US" dirty="0"/>
          </a:p>
          <a:p>
            <a:pPr lvl="0"/>
            <a:r>
              <a:rPr lang="en-US" dirty="0"/>
              <a:t>UAS usually flies mission given as a ordered list of </a:t>
            </a:r>
          </a:p>
          <a:p>
            <a:pPr lvl="0"/>
            <a:r>
              <a:rPr lang="en-US" dirty="0"/>
              <a:t>“Waypoints”, the UAS is solving:</a:t>
            </a:r>
          </a:p>
          <a:p>
            <a:pPr lvl="0"/>
            <a:r>
              <a:rPr lang="en-US" dirty="0"/>
              <a:t>1. </a:t>
            </a:r>
            <a:r>
              <a:rPr lang="en-US" b="1" dirty="0"/>
              <a:t>Reactive Avoidance</a:t>
            </a:r>
            <a:r>
              <a:rPr lang="en-US" dirty="0"/>
              <a:t> – immediate threat,	</a:t>
            </a:r>
          </a:p>
          <a:p>
            <a:pPr lvl="0"/>
            <a:r>
              <a:rPr lang="en-US" dirty="0"/>
              <a:t>2. </a:t>
            </a:r>
            <a:r>
              <a:rPr lang="en-US" b="1" dirty="0"/>
              <a:t>Preemptive Avoidance</a:t>
            </a:r>
            <a:r>
              <a:rPr lang="en-US" dirty="0"/>
              <a:t> – long term threat,</a:t>
            </a:r>
          </a:p>
          <a:p>
            <a:pPr lvl="0"/>
            <a:r>
              <a:rPr lang="en-US" dirty="0"/>
              <a:t>The example shows implementation of both,</a:t>
            </a:r>
          </a:p>
          <a:p>
            <a:pPr lvl="0"/>
            <a:r>
              <a:rPr lang="en-US" dirty="0"/>
              <a:t>1. UAS spots an obstacle</a:t>
            </a:r>
          </a:p>
          <a:p>
            <a:pPr lvl="0"/>
            <a:r>
              <a:rPr lang="en-US" dirty="0"/>
              <a:t>2. The long term path is not feasible</a:t>
            </a:r>
          </a:p>
          <a:p>
            <a:pPr lvl="0"/>
            <a:r>
              <a:rPr lang="en-US" dirty="0"/>
              <a:t>3. Newly calculated avoidance path is taken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0035C3-3CE4-473F-BCC4-169C35EAB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8AEF52-98A9-4BE7-81F2-AB9A0B7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C0CB40A-BB62-4E32-970A-BC8A12D042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5179782-E20E-4844-B585-03D99D77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F1C6B0-0243-479F-B011-04AE4ABB12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C1B123-A2EC-4341-AF63-5044BCB95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879BFD-96B5-49B4-99C4-5947F8D41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FBF901-2822-43F7-93DF-3EB97118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232DE0-0CD0-491D-8998-FC4D53B803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ADE4A17-D22B-45A8-99C8-7C7021A3ED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6667BA9-2349-400B-BAB5-DCBBDF7560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EAAEDCC-ACF0-41DE-97B2-DC8AA71AB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0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6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77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9669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Ratings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www.w3.org/XML/1998/namespace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4742</TotalTime>
  <Words>6716</Words>
  <Application>Microsoft Office PowerPoint</Application>
  <PresentationFormat>On-screen Show (4:3)</PresentationFormat>
  <Paragraphs>1662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Arial</vt:lpstr>
      <vt:lpstr>Arial monospaced for SAP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522</cp:revision>
  <cp:lastPrinted>2015-07-29T21:30:37Z</cp:lastPrinted>
  <dcterms:created xsi:type="dcterms:W3CDTF">2017-09-21T08:49:16Z</dcterms:created>
  <dcterms:modified xsi:type="dcterms:W3CDTF">2019-07-06T20:26:45Z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